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7" r:id="rId3"/>
    <p:sldId id="258" r:id="rId4"/>
    <p:sldId id="274" r:id="rId5"/>
    <p:sldId id="276" r:id="rId6"/>
    <p:sldId id="275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D5F38-2BEC-4976-B7BE-77C718C4D98F}" v="30" dt="2021-09-06T15:40:59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6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87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0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64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7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1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5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0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7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7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3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3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B79B3-111E-4C6F-A8FC-0CE41E3FB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Riskuj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664B6A-943C-470F-9BD1-0849A8CA2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60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AA6C5D-B136-4944-A495-BD3D6B8C8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42" y="948562"/>
            <a:ext cx="6238875" cy="42862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3B5398-9DC5-4D81-A74C-82BDF349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Porážka Turků u Vídně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2C5BE9-27FD-485B-B1C4-7EDC65DAA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1620</a:t>
            </a:r>
          </a:p>
          <a:p>
            <a:r>
              <a:rPr lang="cs-CZ" dirty="0"/>
              <a:t>1648</a:t>
            </a:r>
          </a:p>
          <a:p>
            <a:r>
              <a:rPr lang="cs-CZ" dirty="0"/>
              <a:t>1683</a:t>
            </a:r>
          </a:p>
          <a:p>
            <a:r>
              <a:rPr lang="cs-CZ" dirty="0"/>
              <a:t>1715</a:t>
            </a:r>
          </a:p>
          <a:p>
            <a:endParaRPr lang="cs-CZ" dirty="0"/>
          </a:p>
        </p:txBody>
      </p:sp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B55B60BF-8FBE-4B19-9D6A-9BFC02F10783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44270A9-ECBD-4043-813F-1EB0660295E5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</p:spTree>
    <p:extLst>
      <p:ext uri="{BB962C8B-B14F-4D97-AF65-F5344CB8AC3E}">
        <p14:creationId xmlns:p14="http://schemas.microsoft.com/office/powerpoint/2010/main" val="34951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8EB5A05-3B1C-4F4D-A436-CEA2B63D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958" y="1592634"/>
            <a:ext cx="5940481" cy="367273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E583A0-F553-46AF-A713-AD99ABA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město Maďarska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0FB64A-E2C4-443F-A48A-E46BA5CB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Bukurešť</a:t>
            </a:r>
          </a:p>
          <a:p>
            <a:r>
              <a:rPr lang="cs-CZ" dirty="0"/>
              <a:t>Budapešť</a:t>
            </a:r>
          </a:p>
          <a:p>
            <a:r>
              <a:rPr lang="cs-CZ" dirty="0"/>
              <a:t>Záhřeb</a:t>
            </a:r>
          </a:p>
          <a:p>
            <a:r>
              <a:rPr lang="cs-CZ" dirty="0"/>
              <a:t>Sofia</a:t>
            </a:r>
          </a:p>
        </p:txBody>
      </p:sp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2442D402-3494-420E-B198-D1F62D1429AB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749B8AF-48FE-417E-963A-41A421267A39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36C37C2-07AB-480F-8D05-70DEFB77F248}"/>
              </a:ext>
            </a:extLst>
          </p:cNvPr>
          <p:cNvSpPr/>
          <p:nvPr/>
        </p:nvSpPr>
        <p:spPr>
          <a:xfrm>
            <a:off x="2224268" y="3044125"/>
            <a:ext cx="7498466" cy="13002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/>
              <a:t>Budapešť</a:t>
            </a:r>
          </a:p>
        </p:txBody>
      </p:sp>
    </p:spTree>
    <p:extLst>
      <p:ext uri="{BB962C8B-B14F-4D97-AF65-F5344CB8AC3E}">
        <p14:creationId xmlns:p14="http://schemas.microsoft.com/office/powerpoint/2010/main" val="5082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0FE61BE-170E-4C77-8806-734C6B01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32" y="1749288"/>
            <a:ext cx="5825208" cy="38899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A6C9DF-D337-4AF4-B312-E09766F2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město Portugalska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48EB1C-5B82-4467-8C10-2D293AD7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Lisabon</a:t>
            </a:r>
          </a:p>
          <a:p>
            <a:r>
              <a:rPr lang="cs-CZ" dirty="0"/>
              <a:t>Porto</a:t>
            </a:r>
          </a:p>
          <a:p>
            <a:r>
              <a:rPr lang="cs-CZ" dirty="0"/>
              <a:t>Madrid</a:t>
            </a:r>
          </a:p>
          <a:p>
            <a:r>
              <a:rPr lang="cs-CZ" dirty="0" err="1"/>
              <a:t>Sevila</a:t>
            </a:r>
            <a:endParaRPr lang="cs-CZ" dirty="0"/>
          </a:p>
        </p:txBody>
      </p:sp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B2E41AEB-44E5-4B46-B2AB-DF38FAEDA760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A8DF27D-154E-4B9D-8198-0A4B12E08937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218D1E-EEBE-47CB-BDE6-67B83650CF4C}"/>
              </a:ext>
            </a:extLst>
          </p:cNvPr>
          <p:cNvSpPr/>
          <p:nvPr/>
        </p:nvSpPr>
        <p:spPr>
          <a:xfrm>
            <a:off x="2224268" y="3044125"/>
            <a:ext cx="7498466" cy="13002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/>
              <a:t>Lisabon</a:t>
            </a:r>
          </a:p>
        </p:txBody>
      </p:sp>
    </p:spTree>
    <p:extLst>
      <p:ext uri="{BB962C8B-B14F-4D97-AF65-F5344CB8AC3E}">
        <p14:creationId xmlns:p14="http://schemas.microsoft.com/office/powerpoint/2010/main" val="400067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04B6C82-ACB7-4738-A351-C31BF602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614" y="1619256"/>
            <a:ext cx="5455826" cy="409187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FCC615-7863-46E1-9054-348120F2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město Finska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3C785A-DAA1-4CB7-B660-FEFF00B49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Lahti</a:t>
            </a:r>
            <a:endParaRPr lang="cs-CZ" dirty="0"/>
          </a:p>
          <a:p>
            <a:r>
              <a:rPr lang="cs-CZ" dirty="0"/>
              <a:t>Stockholm</a:t>
            </a:r>
          </a:p>
          <a:p>
            <a:r>
              <a:rPr lang="cs-CZ" dirty="0"/>
              <a:t>Helsinky</a:t>
            </a:r>
          </a:p>
          <a:p>
            <a:r>
              <a:rPr lang="cs-CZ" dirty="0"/>
              <a:t>Oslo	</a:t>
            </a:r>
          </a:p>
        </p:txBody>
      </p:sp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971BCC51-D170-452B-BCB2-67F916D1DC5D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E1EE2D8-EEE1-4E55-85E9-19B1589363E7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101B377-F0F2-4356-A4C4-B922008AF32A}"/>
              </a:ext>
            </a:extLst>
          </p:cNvPr>
          <p:cNvSpPr/>
          <p:nvPr/>
        </p:nvSpPr>
        <p:spPr>
          <a:xfrm>
            <a:off x="2224268" y="3044125"/>
            <a:ext cx="7498466" cy="13002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/>
              <a:t>Helsinky</a:t>
            </a:r>
          </a:p>
        </p:txBody>
      </p:sp>
    </p:spTree>
    <p:extLst>
      <p:ext uri="{BB962C8B-B14F-4D97-AF65-F5344CB8AC3E}">
        <p14:creationId xmlns:p14="http://schemas.microsoft.com/office/powerpoint/2010/main" val="26526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AA176C3-8B83-4DA9-A05C-A7D2029C5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682"/>
          <a:stretch/>
        </p:blipFill>
        <p:spPr>
          <a:xfrm>
            <a:off x="6096000" y="1669580"/>
            <a:ext cx="5705266" cy="36894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81E724-7B21-409D-8994-D8F0F242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město Litvy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2A03D6-798E-49CE-9595-864B37B93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Minsk</a:t>
            </a:r>
          </a:p>
          <a:p>
            <a:r>
              <a:rPr lang="cs-CZ" dirty="0"/>
              <a:t>Tallinn</a:t>
            </a:r>
          </a:p>
          <a:p>
            <a:r>
              <a:rPr lang="cs-CZ" dirty="0"/>
              <a:t>Riga</a:t>
            </a:r>
          </a:p>
          <a:p>
            <a:r>
              <a:rPr lang="cs-CZ" dirty="0"/>
              <a:t>Vilnius</a:t>
            </a:r>
          </a:p>
        </p:txBody>
      </p:sp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D00A8DA3-9B6C-4A72-927C-ADC8C9AEA272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25514E3-30F7-415A-A49F-1FDA9548344B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99FE801-6185-4216-8F6B-E9EF64C10E0D}"/>
              </a:ext>
            </a:extLst>
          </p:cNvPr>
          <p:cNvSpPr/>
          <p:nvPr/>
        </p:nvSpPr>
        <p:spPr>
          <a:xfrm>
            <a:off x="2224268" y="3044125"/>
            <a:ext cx="7498466" cy="13002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/>
              <a:t>Vilnius</a:t>
            </a:r>
          </a:p>
        </p:txBody>
      </p:sp>
    </p:spTree>
    <p:extLst>
      <p:ext uri="{BB962C8B-B14F-4D97-AF65-F5344CB8AC3E}">
        <p14:creationId xmlns:p14="http://schemas.microsoft.com/office/powerpoint/2010/main" val="11255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AEA834F-44F5-4FE5-A225-FC4EDC012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14" y="1587761"/>
            <a:ext cx="5891964" cy="368247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7189841-7493-45C6-B5D0-B5A976A8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Světová válka skončila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6D0076-4465-470E-A05E-A481ADAEE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červnu 1914</a:t>
            </a:r>
          </a:p>
          <a:p>
            <a:r>
              <a:rPr lang="cs-CZ" dirty="0"/>
              <a:t>V listopadu 1918</a:t>
            </a:r>
          </a:p>
          <a:p>
            <a:r>
              <a:rPr lang="cs-CZ" dirty="0"/>
              <a:t>V květnu 1918</a:t>
            </a:r>
          </a:p>
          <a:p>
            <a:r>
              <a:rPr lang="cs-CZ" dirty="0"/>
              <a:t>V září 1939</a:t>
            </a:r>
          </a:p>
          <a:p>
            <a:endParaRPr lang="cs-CZ" dirty="0"/>
          </a:p>
        </p:txBody>
      </p:sp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CE5D199B-1862-498F-A4F2-292B48ACCDE6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E118E0A-46A9-4124-BC98-EE7FF65F9B96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</p:spTree>
    <p:extLst>
      <p:ext uri="{BB962C8B-B14F-4D97-AF65-F5344CB8AC3E}">
        <p14:creationId xmlns:p14="http://schemas.microsoft.com/office/powerpoint/2010/main" val="33913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F300A2A-B4DE-4DC8-9280-23AF6E47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963" y="1674130"/>
            <a:ext cx="6475628" cy="35097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6D607BB-1C6C-48DC-AFD1-A64E25EA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Bitva u Stalingradu proběhla v zimě roku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3DDDE1-0644-4AD5-8C96-17995F8AC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1917 - 1918</a:t>
            </a:r>
          </a:p>
          <a:p>
            <a:r>
              <a:rPr lang="cs-CZ" dirty="0"/>
              <a:t>1939 - 1940</a:t>
            </a:r>
          </a:p>
          <a:p>
            <a:r>
              <a:rPr lang="cs-CZ" dirty="0"/>
              <a:t>1942 - 1943</a:t>
            </a:r>
          </a:p>
          <a:p>
            <a:r>
              <a:rPr lang="cs-CZ" dirty="0"/>
              <a:t>1944 - 1945</a:t>
            </a:r>
          </a:p>
        </p:txBody>
      </p:sp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41B8328B-C916-4142-B818-29ED5BDBDC95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AD78F84-6ECD-45A2-9C61-BF1AD57F3756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</p:spTree>
    <p:extLst>
      <p:ext uri="{BB962C8B-B14F-4D97-AF65-F5344CB8AC3E}">
        <p14:creationId xmlns:p14="http://schemas.microsoft.com/office/powerpoint/2010/main" val="5912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351007D-34CC-4F4F-A583-492D7BBD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837" y="3177541"/>
            <a:ext cx="6096000" cy="3429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FB5841-17A2-4035-89D9-A0177525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51459"/>
            <a:ext cx="9875520" cy="1356360"/>
          </a:xfrm>
        </p:spPr>
        <p:txBody>
          <a:bodyPr>
            <a:noAutofit/>
          </a:bodyPr>
          <a:lstStyle/>
          <a:p>
            <a:r>
              <a:rPr lang="cs-CZ" sz="4000" b="1" dirty="0"/>
              <a:t>Kolik zemí Varšavské smlouvy poslalo své vojáky do Československa v srpnu 1968?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5C7970-588C-4C89-A89C-F9D7B0FA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1464149"/>
            <a:ext cx="9872871" cy="4038600"/>
          </a:xfrm>
        </p:spPr>
        <p:txBody>
          <a:bodyPr>
            <a:normAutofit/>
          </a:bodyPr>
          <a:lstStyle/>
          <a:p>
            <a:r>
              <a:rPr lang="cs-CZ" sz="3200" dirty="0">
                <a:highlight>
                  <a:srgbClr val="0000FF"/>
                </a:highlight>
              </a:rPr>
              <a:t>1 - </a:t>
            </a:r>
            <a:r>
              <a:rPr lang="cs-CZ" sz="2400" dirty="0">
                <a:highlight>
                  <a:srgbClr val="0000FF"/>
                </a:highlight>
              </a:rPr>
              <a:t>pouze SSSR</a:t>
            </a:r>
            <a:endParaRPr lang="cs-CZ" sz="3200" dirty="0">
              <a:highlight>
                <a:srgbClr val="0000FF"/>
              </a:highlight>
            </a:endParaRPr>
          </a:p>
          <a:p>
            <a:r>
              <a:rPr lang="cs-CZ" sz="3200" dirty="0">
                <a:highlight>
                  <a:srgbClr val="0000FF"/>
                </a:highlight>
              </a:rPr>
              <a:t>4 - </a:t>
            </a:r>
            <a:r>
              <a:rPr lang="cs-CZ" sz="2400" dirty="0">
                <a:highlight>
                  <a:srgbClr val="0000FF"/>
                </a:highlight>
              </a:rPr>
              <a:t>SSSR, Maďarsko, Rumunsko, NDR </a:t>
            </a:r>
            <a:endParaRPr lang="cs-CZ" sz="3200" dirty="0">
              <a:highlight>
                <a:srgbClr val="0000FF"/>
              </a:highlight>
            </a:endParaRPr>
          </a:p>
          <a:p>
            <a:r>
              <a:rPr lang="pl-PL" sz="3200" dirty="0">
                <a:highlight>
                  <a:srgbClr val="0000FF"/>
                </a:highlight>
              </a:rPr>
              <a:t>5 - </a:t>
            </a:r>
            <a:r>
              <a:rPr lang="pl-PL" sz="2400" dirty="0">
                <a:highlight>
                  <a:srgbClr val="0000FF"/>
                </a:highlight>
              </a:rPr>
              <a:t>SSSR, Polsko, Bulharsko, Maďarsko, NDR</a:t>
            </a:r>
            <a:endParaRPr lang="pl-PL" sz="3200" dirty="0">
              <a:highlight>
                <a:srgbClr val="0000FF"/>
              </a:highlight>
            </a:endParaRPr>
          </a:p>
          <a:p>
            <a:r>
              <a:rPr lang="pl-PL" sz="3200" dirty="0">
                <a:highlight>
                  <a:srgbClr val="0000FF"/>
                </a:highlight>
              </a:rPr>
              <a:t>6 - </a:t>
            </a:r>
            <a:r>
              <a:rPr lang="pl-PL" sz="2400" dirty="0">
                <a:highlight>
                  <a:srgbClr val="0000FF"/>
                </a:highlight>
              </a:rPr>
              <a:t>SSSR, Polsko, Bulharsko, Maďarsko, NDR, Rumunsko</a:t>
            </a:r>
            <a:endParaRPr lang="pl-PL" sz="3200" dirty="0">
              <a:highlight>
                <a:srgbClr val="0000FF"/>
              </a:highlight>
            </a:endParaRPr>
          </a:p>
          <a:p>
            <a:endParaRPr lang="cs-CZ" sz="3200" dirty="0"/>
          </a:p>
        </p:txBody>
      </p:sp>
      <p:sp>
        <p:nvSpPr>
          <p:cNvPr id="4" name="Obdélník 3">
            <a:hlinkClick r:id="rId3" action="ppaction://hlinksldjump"/>
            <a:extLst>
              <a:ext uri="{FF2B5EF4-FFF2-40B4-BE49-F238E27FC236}">
                <a16:creationId xmlns:a16="http://schemas.microsoft.com/office/drawing/2014/main" id="{4A53413B-5403-40C4-8DF9-34061771D226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8FB0CF9-62ED-4B84-8D09-9CC8F5DF6B3D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</p:spTree>
    <p:extLst>
      <p:ext uri="{BB962C8B-B14F-4D97-AF65-F5344CB8AC3E}">
        <p14:creationId xmlns:p14="http://schemas.microsoft.com/office/powerpoint/2010/main" val="30293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62450-2DD6-4157-A0A9-E8C45706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Období vlády Gustáva Husáka je </a:t>
            </a:r>
            <a:br>
              <a:rPr lang="cs-CZ" b="1" dirty="0"/>
            </a:br>
            <a:r>
              <a:rPr lang="cs-CZ" b="1" dirty="0"/>
              <a:t>u nás známo jako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0B4DDB-BB79-403E-94AB-65ED22946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Perestrojka</a:t>
            </a:r>
          </a:p>
          <a:p>
            <a:r>
              <a:rPr lang="cs-CZ" sz="3600" dirty="0"/>
              <a:t>Kolektivizace</a:t>
            </a:r>
          </a:p>
          <a:p>
            <a:r>
              <a:rPr lang="cs-CZ" sz="3600" dirty="0"/>
              <a:t>Pražské jaro</a:t>
            </a:r>
          </a:p>
          <a:p>
            <a:r>
              <a:rPr lang="cs-CZ" sz="3600" dirty="0"/>
              <a:t>Normalizace</a:t>
            </a:r>
          </a:p>
        </p:txBody>
      </p:sp>
      <p:sp>
        <p:nvSpPr>
          <p:cNvPr id="7" name="Obdélník 6">
            <a:hlinkClick r:id="rId2" action="ppaction://hlinksldjump"/>
            <a:extLst>
              <a:ext uri="{FF2B5EF4-FFF2-40B4-BE49-F238E27FC236}">
                <a16:creationId xmlns:a16="http://schemas.microsoft.com/office/drawing/2014/main" id="{9B181073-2540-4319-BB23-34F208999E5B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F99442C-84F1-4F3A-9B44-D3F5543CA2B2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DF408F-7551-4C79-9F55-E0980DCFE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45" y="1388909"/>
            <a:ext cx="5242290" cy="40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8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na opačné straně 4">
            <a:extLst>
              <a:ext uri="{FF2B5EF4-FFF2-40B4-BE49-F238E27FC236}">
                <a16:creationId xmlns:a16="http://schemas.microsoft.com/office/drawing/2014/main" id="{2AF77A14-63AD-4919-8E80-6950B880270A}"/>
              </a:ext>
            </a:extLst>
          </p:cNvPr>
          <p:cNvSpPr/>
          <p:nvPr/>
        </p:nvSpPr>
        <p:spPr>
          <a:xfrm>
            <a:off x="1495646" y="489098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Přírodní památky ČR</a:t>
            </a:r>
          </a:p>
        </p:txBody>
      </p:sp>
      <p:sp>
        <p:nvSpPr>
          <p:cNvPr id="6" name="Obdélník: se zakulacenými rohy na opačné straně 5">
            <a:extLst>
              <a:ext uri="{FF2B5EF4-FFF2-40B4-BE49-F238E27FC236}">
                <a16:creationId xmlns:a16="http://schemas.microsoft.com/office/drawing/2014/main" id="{D82F14E1-5A91-48B8-A1EC-E0E85A5DCFEA}"/>
              </a:ext>
            </a:extLst>
          </p:cNvPr>
          <p:cNvSpPr/>
          <p:nvPr/>
        </p:nvSpPr>
        <p:spPr>
          <a:xfrm>
            <a:off x="3948223" y="489097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Letopočty</a:t>
            </a:r>
          </a:p>
        </p:txBody>
      </p:sp>
      <p:sp>
        <p:nvSpPr>
          <p:cNvPr id="7" name="Obdélník: se zakulacenými rohy na opačné straně 6">
            <a:extLst>
              <a:ext uri="{FF2B5EF4-FFF2-40B4-BE49-F238E27FC236}">
                <a16:creationId xmlns:a16="http://schemas.microsoft.com/office/drawing/2014/main" id="{C12D3869-0C0B-454E-95BE-C8FFF1585E70}"/>
              </a:ext>
            </a:extLst>
          </p:cNvPr>
          <p:cNvSpPr/>
          <p:nvPr/>
        </p:nvSpPr>
        <p:spPr>
          <a:xfrm>
            <a:off x="6400800" y="489096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Hlavní města Evropy</a:t>
            </a:r>
          </a:p>
        </p:txBody>
      </p:sp>
      <p:sp>
        <p:nvSpPr>
          <p:cNvPr id="8" name="Obdélník: se zakulacenými rohy na opačné straně 7">
            <a:extLst>
              <a:ext uri="{FF2B5EF4-FFF2-40B4-BE49-F238E27FC236}">
                <a16:creationId xmlns:a16="http://schemas.microsoft.com/office/drawing/2014/main" id="{B631AE52-5729-488C-8F40-26204663EBD8}"/>
              </a:ext>
            </a:extLst>
          </p:cNvPr>
          <p:cNvSpPr/>
          <p:nvPr/>
        </p:nvSpPr>
        <p:spPr>
          <a:xfrm>
            <a:off x="8853377" y="489095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20. století</a:t>
            </a:r>
          </a:p>
        </p:txBody>
      </p:sp>
      <p:sp>
        <p:nvSpPr>
          <p:cNvPr id="9" name="Obdélník: se zakulacenými rohy na opačné straně 8">
            <a:hlinkClick r:id="rId2" action="ppaction://hlinksldjump"/>
            <a:extLst>
              <a:ext uri="{FF2B5EF4-FFF2-40B4-BE49-F238E27FC236}">
                <a16:creationId xmlns:a16="http://schemas.microsoft.com/office/drawing/2014/main" id="{496DE2D8-300B-42F5-BC0E-B75C32B9A837}"/>
              </a:ext>
            </a:extLst>
          </p:cNvPr>
          <p:cNvSpPr/>
          <p:nvPr/>
        </p:nvSpPr>
        <p:spPr>
          <a:xfrm>
            <a:off x="1495646" y="1770321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100</a:t>
            </a:r>
          </a:p>
        </p:txBody>
      </p:sp>
      <p:sp>
        <p:nvSpPr>
          <p:cNvPr id="10" name="Obdélník: se zakulacenými rohy na opačné straně 9">
            <a:hlinkClick r:id="rId3" action="ppaction://hlinksldjump"/>
            <a:extLst>
              <a:ext uri="{FF2B5EF4-FFF2-40B4-BE49-F238E27FC236}">
                <a16:creationId xmlns:a16="http://schemas.microsoft.com/office/drawing/2014/main" id="{24808A62-A621-4E7C-BA62-F6CF87393E60}"/>
              </a:ext>
            </a:extLst>
          </p:cNvPr>
          <p:cNvSpPr/>
          <p:nvPr/>
        </p:nvSpPr>
        <p:spPr>
          <a:xfrm>
            <a:off x="1495646" y="3051544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200</a:t>
            </a:r>
          </a:p>
        </p:txBody>
      </p:sp>
      <p:sp>
        <p:nvSpPr>
          <p:cNvPr id="11" name="Obdélník: se zakulacenými rohy na opačné straně 10">
            <a:hlinkClick r:id="rId4" action="ppaction://hlinksldjump"/>
            <a:extLst>
              <a:ext uri="{FF2B5EF4-FFF2-40B4-BE49-F238E27FC236}">
                <a16:creationId xmlns:a16="http://schemas.microsoft.com/office/drawing/2014/main" id="{59E8F094-715E-4A11-A3CB-75D793470E6E}"/>
              </a:ext>
            </a:extLst>
          </p:cNvPr>
          <p:cNvSpPr/>
          <p:nvPr/>
        </p:nvSpPr>
        <p:spPr>
          <a:xfrm>
            <a:off x="1495646" y="4332767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300</a:t>
            </a:r>
          </a:p>
        </p:txBody>
      </p:sp>
      <p:sp>
        <p:nvSpPr>
          <p:cNvPr id="12" name="Obdélník: se zakulacenými rohy na opačné straně 11">
            <a:hlinkClick r:id="rId5" action="ppaction://hlinksldjump"/>
            <a:extLst>
              <a:ext uri="{FF2B5EF4-FFF2-40B4-BE49-F238E27FC236}">
                <a16:creationId xmlns:a16="http://schemas.microsoft.com/office/drawing/2014/main" id="{014A1F5B-7AE2-4E8A-8BB0-067B5D3ADE3C}"/>
              </a:ext>
            </a:extLst>
          </p:cNvPr>
          <p:cNvSpPr/>
          <p:nvPr/>
        </p:nvSpPr>
        <p:spPr>
          <a:xfrm>
            <a:off x="1495646" y="5613990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500</a:t>
            </a:r>
          </a:p>
        </p:txBody>
      </p:sp>
      <p:sp>
        <p:nvSpPr>
          <p:cNvPr id="25" name="Obdélník: se zakulacenými rohy na opačné straně 24">
            <a:hlinkClick r:id="rId6" action="ppaction://hlinksldjump"/>
            <a:extLst>
              <a:ext uri="{FF2B5EF4-FFF2-40B4-BE49-F238E27FC236}">
                <a16:creationId xmlns:a16="http://schemas.microsoft.com/office/drawing/2014/main" id="{A1BDEAF2-9902-49C4-ACC5-9EB07AA6B0F6}"/>
              </a:ext>
            </a:extLst>
          </p:cNvPr>
          <p:cNvSpPr/>
          <p:nvPr/>
        </p:nvSpPr>
        <p:spPr>
          <a:xfrm>
            <a:off x="3948223" y="1770321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100</a:t>
            </a:r>
          </a:p>
        </p:txBody>
      </p:sp>
      <p:sp>
        <p:nvSpPr>
          <p:cNvPr id="26" name="Obdélník: se zakulacenými rohy na opačné straně 25">
            <a:hlinkClick r:id="rId7" action="ppaction://hlinksldjump"/>
            <a:extLst>
              <a:ext uri="{FF2B5EF4-FFF2-40B4-BE49-F238E27FC236}">
                <a16:creationId xmlns:a16="http://schemas.microsoft.com/office/drawing/2014/main" id="{72146C98-18A0-472B-AB3E-BCBFCF0837DA}"/>
              </a:ext>
            </a:extLst>
          </p:cNvPr>
          <p:cNvSpPr/>
          <p:nvPr/>
        </p:nvSpPr>
        <p:spPr>
          <a:xfrm>
            <a:off x="3948223" y="3051544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200</a:t>
            </a:r>
          </a:p>
        </p:txBody>
      </p:sp>
      <p:sp>
        <p:nvSpPr>
          <p:cNvPr id="27" name="Obdélník: se zakulacenými rohy na opačné straně 26">
            <a:hlinkClick r:id="rId8" action="ppaction://hlinksldjump"/>
            <a:extLst>
              <a:ext uri="{FF2B5EF4-FFF2-40B4-BE49-F238E27FC236}">
                <a16:creationId xmlns:a16="http://schemas.microsoft.com/office/drawing/2014/main" id="{98FBDC20-8650-40D2-9F5E-2C38DF032C62}"/>
              </a:ext>
            </a:extLst>
          </p:cNvPr>
          <p:cNvSpPr/>
          <p:nvPr/>
        </p:nvSpPr>
        <p:spPr>
          <a:xfrm>
            <a:off x="3948223" y="4332767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300</a:t>
            </a:r>
          </a:p>
        </p:txBody>
      </p:sp>
      <p:sp>
        <p:nvSpPr>
          <p:cNvPr id="28" name="Obdélník: se zakulacenými rohy na opačné straně 27">
            <a:hlinkClick r:id="rId9" action="ppaction://hlinksldjump"/>
            <a:extLst>
              <a:ext uri="{FF2B5EF4-FFF2-40B4-BE49-F238E27FC236}">
                <a16:creationId xmlns:a16="http://schemas.microsoft.com/office/drawing/2014/main" id="{A4BF3123-5235-46DA-92C2-8531B4D29C96}"/>
              </a:ext>
            </a:extLst>
          </p:cNvPr>
          <p:cNvSpPr/>
          <p:nvPr/>
        </p:nvSpPr>
        <p:spPr>
          <a:xfrm>
            <a:off x="3948223" y="5613990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500</a:t>
            </a:r>
          </a:p>
        </p:txBody>
      </p:sp>
      <p:sp>
        <p:nvSpPr>
          <p:cNvPr id="29" name="Obdélník: se zakulacenými rohy na opačné straně 28">
            <a:hlinkClick r:id="rId10" action="ppaction://hlinksldjump"/>
            <a:extLst>
              <a:ext uri="{FF2B5EF4-FFF2-40B4-BE49-F238E27FC236}">
                <a16:creationId xmlns:a16="http://schemas.microsoft.com/office/drawing/2014/main" id="{F2E7CC98-784F-432C-8317-2A46688DE998}"/>
              </a:ext>
            </a:extLst>
          </p:cNvPr>
          <p:cNvSpPr/>
          <p:nvPr/>
        </p:nvSpPr>
        <p:spPr>
          <a:xfrm>
            <a:off x="6400800" y="1770321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100</a:t>
            </a:r>
          </a:p>
        </p:txBody>
      </p:sp>
      <p:sp>
        <p:nvSpPr>
          <p:cNvPr id="30" name="Obdélník: se zakulacenými rohy na opačné straně 29">
            <a:hlinkClick r:id="rId11" action="ppaction://hlinksldjump"/>
            <a:extLst>
              <a:ext uri="{FF2B5EF4-FFF2-40B4-BE49-F238E27FC236}">
                <a16:creationId xmlns:a16="http://schemas.microsoft.com/office/drawing/2014/main" id="{33A4C964-F58A-477A-BB5B-DC20B08189B3}"/>
              </a:ext>
            </a:extLst>
          </p:cNvPr>
          <p:cNvSpPr/>
          <p:nvPr/>
        </p:nvSpPr>
        <p:spPr>
          <a:xfrm>
            <a:off x="6400800" y="3051544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200</a:t>
            </a:r>
          </a:p>
        </p:txBody>
      </p:sp>
      <p:sp>
        <p:nvSpPr>
          <p:cNvPr id="31" name="Obdélník: se zakulacenými rohy na opačné straně 30">
            <a:hlinkClick r:id="rId12" action="ppaction://hlinksldjump"/>
            <a:extLst>
              <a:ext uri="{FF2B5EF4-FFF2-40B4-BE49-F238E27FC236}">
                <a16:creationId xmlns:a16="http://schemas.microsoft.com/office/drawing/2014/main" id="{9B72B4A8-5C61-4B52-B54A-C67E7C8B3562}"/>
              </a:ext>
            </a:extLst>
          </p:cNvPr>
          <p:cNvSpPr/>
          <p:nvPr/>
        </p:nvSpPr>
        <p:spPr>
          <a:xfrm>
            <a:off x="6400800" y="4332767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300</a:t>
            </a:r>
          </a:p>
        </p:txBody>
      </p:sp>
      <p:sp>
        <p:nvSpPr>
          <p:cNvPr id="32" name="Obdélník: se zakulacenými rohy na opačné straně 31">
            <a:hlinkClick r:id="rId13" action="ppaction://hlinksldjump"/>
            <a:extLst>
              <a:ext uri="{FF2B5EF4-FFF2-40B4-BE49-F238E27FC236}">
                <a16:creationId xmlns:a16="http://schemas.microsoft.com/office/drawing/2014/main" id="{C92DC07B-45BB-41CB-81A5-D09A1ECCB6B1}"/>
              </a:ext>
            </a:extLst>
          </p:cNvPr>
          <p:cNvSpPr/>
          <p:nvPr/>
        </p:nvSpPr>
        <p:spPr>
          <a:xfrm>
            <a:off x="6400800" y="5613990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500</a:t>
            </a:r>
          </a:p>
        </p:txBody>
      </p:sp>
      <p:sp>
        <p:nvSpPr>
          <p:cNvPr id="33" name="Obdélník: se zakulacenými rohy na opačné straně 32">
            <a:hlinkClick r:id="rId14" action="ppaction://hlinksldjump"/>
            <a:extLst>
              <a:ext uri="{FF2B5EF4-FFF2-40B4-BE49-F238E27FC236}">
                <a16:creationId xmlns:a16="http://schemas.microsoft.com/office/drawing/2014/main" id="{CD36F368-BA0D-4D93-A966-8C2C7D591492}"/>
              </a:ext>
            </a:extLst>
          </p:cNvPr>
          <p:cNvSpPr/>
          <p:nvPr/>
        </p:nvSpPr>
        <p:spPr>
          <a:xfrm>
            <a:off x="8853377" y="1770321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100</a:t>
            </a:r>
          </a:p>
        </p:txBody>
      </p:sp>
      <p:sp>
        <p:nvSpPr>
          <p:cNvPr id="34" name="Obdélník: se zakulacenými rohy na opačné straně 33">
            <a:hlinkClick r:id="rId15" action="ppaction://hlinksldjump"/>
            <a:extLst>
              <a:ext uri="{FF2B5EF4-FFF2-40B4-BE49-F238E27FC236}">
                <a16:creationId xmlns:a16="http://schemas.microsoft.com/office/drawing/2014/main" id="{2B9C2B72-6287-432B-AA5A-A0324FBCF984}"/>
              </a:ext>
            </a:extLst>
          </p:cNvPr>
          <p:cNvSpPr/>
          <p:nvPr/>
        </p:nvSpPr>
        <p:spPr>
          <a:xfrm>
            <a:off x="8853377" y="3051544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200</a:t>
            </a:r>
          </a:p>
        </p:txBody>
      </p:sp>
      <p:sp>
        <p:nvSpPr>
          <p:cNvPr id="35" name="Obdélník: se zakulacenými rohy na opačné straně 34">
            <a:hlinkClick r:id="rId16" action="ppaction://hlinksldjump"/>
            <a:extLst>
              <a:ext uri="{FF2B5EF4-FFF2-40B4-BE49-F238E27FC236}">
                <a16:creationId xmlns:a16="http://schemas.microsoft.com/office/drawing/2014/main" id="{25AB01D3-91EA-44A1-A47E-763A59C6C4B2}"/>
              </a:ext>
            </a:extLst>
          </p:cNvPr>
          <p:cNvSpPr/>
          <p:nvPr/>
        </p:nvSpPr>
        <p:spPr>
          <a:xfrm>
            <a:off x="8853377" y="4332767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300</a:t>
            </a:r>
          </a:p>
        </p:txBody>
      </p:sp>
      <p:sp>
        <p:nvSpPr>
          <p:cNvPr id="36" name="Obdélník: se zakulacenými rohy na opačné straně 35">
            <a:hlinkClick r:id="rId17" action="ppaction://hlinksldjump"/>
            <a:extLst>
              <a:ext uri="{FF2B5EF4-FFF2-40B4-BE49-F238E27FC236}">
                <a16:creationId xmlns:a16="http://schemas.microsoft.com/office/drawing/2014/main" id="{752F9C0B-B622-4BA5-951C-F6B48699478F}"/>
              </a:ext>
            </a:extLst>
          </p:cNvPr>
          <p:cNvSpPr/>
          <p:nvPr/>
        </p:nvSpPr>
        <p:spPr>
          <a:xfrm>
            <a:off x="8853377" y="5613990"/>
            <a:ext cx="2147777" cy="935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7365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1E78E-1DE7-4AE9-83FD-362AF78D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cs-CZ" dirty="0"/>
              <a:t>Co je na obrázku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2D24425-AF81-4672-B3B3-7D495F2DF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cs-CZ" sz="3600" dirty="0"/>
              <a:t>Seč</a:t>
            </a:r>
          </a:p>
          <a:p>
            <a:r>
              <a:rPr lang="cs-CZ" sz="3600" dirty="0"/>
              <a:t>Orlík</a:t>
            </a:r>
          </a:p>
          <a:p>
            <a:r>
              <a:rPr lang="cs-CZ" sz="3600" dirty="0"/>
              <a:t>Lipno</a:t>
            </a:r>
          </a:p>
          <a:p>
            <a:r>
              <a:rPr lang="cs-CZ" sz="3600" dirty="0"/>
              <a:t>Nové Mlýny</a:t>
            </a:r>
          </a:p>
          <a:p>
            <a:endParaRPr lang="en-US" sz="3600" dirty="0"/>
          </a:p>
        </p:txBody>
      </p:sp>
      <p:pic>
        <p:nvPicPr>
          <p:cNvPr id="10" name="Zástupný symbol pro obsah 6">
            <a:extLst>
              <a:ext uri="{FF2B5EF4-FFF2-40B4-BE49-F238E27FC236}">
                <a16:creationId xmlns:a16="http://schemas.microsoft.com/office/drawing/2014/main" id="{2C6C63B9-83AF-495C-B65A-CA0348DC5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0" r="18591" b="-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5CA98D3-F693-4E19-8A4F-217379A98539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sp>
        <p:nvSpPr>
          <p:cNvPr id="11" name="Obdélník 10">
            <a:hlinkClick r:id="rId3" action="ppaction://hlinksldjump"/>
            <a:extLst>
              <a:ext uri="{FF2B5EF4-FFF2-40B4-BE49-F238E27FC236}">
                <a16:creationId xmlns:a16="http://schemas.microsoft.com/office/drawing/2014/main" id="{C9D0ED3A-CEBE-4A30-A0B4-9AB5E71E693D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EE30EEA-C4AA-4B19-A7CA-42529540F906}"/>
              </a:ext>
            </a:extLst>
          </p:cNvPr>
          <p:cNvSpPr/>
          <p:nvPr/>
        </p:nvSpPr>
        <p:spPr>
          <a:xfrm>
            <a:off x="2224268" y="3044125"/>
            <a:ext cx="7498466" cy="13002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/>
              <a:t>Seč</a:t>
            </a:r>
          </a:p>
        </p:txBody>
      </p:sp>
    </p:spTree>
    <p:extLst>
      <p:ext uri="{BB962C8B-B14F-4D97-AF65-F5344CB8AC3E}">
        <p14:creationId xmlns:p14="http://schemas.microsoft.com/office/powerpoint/2010/main" val="16343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1E78E-1DE7-4AE9-83FD-362AF78D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cs-CZ" dirty="0"/>
              <a:t>Co je na obrázku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2D24425-AF81-4672-B3B3-7D495F2DF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cs-CZ" sz="3600" dirty="0"/>
              <a:t>Adršpach</a:t>
            </a:r>
          </a:p>
          <a:p>
            <a:r>
              <a:rPr lang="cs-CZ" sz="3600" dirty="0"/>
              <a:t>Koněpruské jeskyně</a:t>
            </a:r>
          </a:p>
          <a:p>
            <a:r>
              <a:rPr lang="cs-CZ" sz="3600" dirty="0"/>
              <a:t>Macocha</a:t>
            </a:r>
          </a:p>
          <a:p>
            <a:r>
              <a:rPr lang="cs-CZ" sz="3600" dirty="0"/>
              <a:t>Mariánská jeskyně</a:t>
            </a:r>
          </a:p>
          <a:p>
            <a:endParaRPr lang="cs-CZ" sz="2400" dirty="0"/>
          </a:p>
          <a:p>
            <a:endParaRPr lang="en-US" sz="2400" dirty="0"/>
          </a:p>
        </p:txBody>
      </p:sp>
      <p:pic>
        <p:nvPicPr>
          <p:cNvPr id="10" name="Zástupný symbol pro obsah 6">
            <a:extLst>
              <a:ext uri="{FF2B5EF4-FFF2-40B4-BE49-F238E27FC236}">
                <a16:creationId xmlns:a16="http://schemas.microsoft.com/office/drawing/2014/main" id="{2C6C63B9-83AF-495C-B65A-CA0348DC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70335"/>
            <a:ext cx="5393752" cy="502566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938AF63-79CC-4DFA-8695-9E1C4B646584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sp>
        <p:nvSpPr>
          <p:cNvPr id="6" name="Obdélník 5">
            <a:hlinkClick r:id="rId3" action="ppaction://hlinksldjump"/>
            <a:extLst>
              <a:ext uri="{FF2B5EF4-FFF2-40B4-BE49-F238E27FC236}">
                <a16:creationId xmlns:a16="http://schemas.microsoft.com/office/drawing/2014/main" id="{9D173402-A4F7-46BF-AD44-F5B5942BCA86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F682362-332E-491C-9DB1-BF39A365FB94}"/>
              </a:ext>
            </a:extLst>
          </p:cNvPr>
          <p:cNvSpPr/>
          <p:nvPr/>
        </p:nvSpPr>
        <p:spPr>
          <a:xfrm>
            <a:off x="2224268" y="3044125"/>
            <a:ext cx="7498466" cy="13002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/>
              <a:t>Macocha</a:t>
            </a:r>
          </a:p>
        </p:txBody>
      </p:sp>
    </p:spTree>
    <p:extLst>
      <p:ext uri="{BB962C8B-B14F-4D97-AF65-F5344CB8AC3E}">
        <p14:creationId xmlns:p14="http://schemas.microsoft.com/office/powerpoint/2010/main" val="62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1E78E-1DE7-4AE9-83FD-362AF78D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86" y="1038289"/>
            <a:ext cx="5199926" cy="1443269"/>
          </a:xfrm>
        </p:spPr>
        <p:txBody>
          <a:bodyPr>
            <a:normAutofit/>
          </a:bodyPr>
          <a:lstStyle/>
          <a:p>
            <a:r>
              <a:rPr lang="cs-CZ" dirty="0"/>
              <a:t>Co je na obrázku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2D24425-AF81-4672-B3B3-7D495F2DF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cs-CZ" sz="3600" dirty="0"/>
              <a:t>Broumovské stěny</a:t>
            </a:r>
          </a:p>
          <a:p>
            <a:r>
              <a:rPr lang="cs-CZ" sz="3600" dirty="0" err="1"/>
              <a:t>Pravčická</a:t>
            </a:r>
            <a:r>
              <a:rPr lang="cs-CZ" sz="3600" dirty="0"/>
              <a:t> brána </a:t>
            </a:r>
          </a:p>
          <a:p>
            <a:r>
              <a:rPr lang="cs-CZ" sz="3600" dirty="0"/>
              <a:t>Český ráj</a:t>
            </a:r>
          </a:p>
          <a:p>
            <a:r>
              <a:rPr lang="cs-CZ" sz="3600" dirty="0"/>
              <a:t>Prachovské skály</a:t>
            </a:r>
            <a:endParaRPr lang="en-US" sz="3600" dirty="0"/>
          </a:p>
        </p:txBody>
      </p:sp>
      <p:pic>
        <p:nvPicPr>
          <p:cNvPr id="10" name="Zástupný symbol pro obsah 6">
            <a:extLst>
              <a:ext uri="{FF2B5EF4-FFF2-40B4-BE49-F238E27FC236}">
                <a16:creationId xmlns:a16="http://schemas.microsoft.com/office/drawing/2014/main" id="{2C6C63B9-83AF-495C-B65A-CA0348DC5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3"/>
          <a:stretch/>
        </p:blipFill>
        <p:spPr>
          <a:xfrm>
            <a:off x="5521400" y="1070335"/>
            <a:ext cx="5856464" cy="482117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09A3A49-6252-4EE6-812F-41E126B1B134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sp>
        <p:nvSpPr>
          <p:cNvPr id="6" name="Obdélník 5">
            <a:hlinkClick r:id="rId3" action="ppaction://hlinksldjump"/>
            <a:extLst>
              <a:ext uri="{FF2B5EF4-FFF2-40B4-BE49-F238E27FC236}">
                <a16:creationId xmlns:a16="http://schemas.microsoft.com/office/drawing/2014/main" id="{1EB3DA56-F124-4784-8F0C-42C914648B85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02BB0CF-C857-4B6D-9D51-AD629809F47C}"/>
              </a:ext>
            </a:extLst>
          </p:cNvPr>
          <p:cNvSpPr/>
          <p:nvPr/>
        </p:nvSpPr>
        <p:spPr>
          <a:xfrm>
            <a:off x="2224268" y="3044125"/>
            <a:ext cx="7498466" cy="13002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err="1"/>
              <a:t>Pravčická</a:t>
            </a:r>
            <a:r>
              <a:rPr lang="cs-CZ" sz="4800" dirty="0"/>
              <a:t> brána</a:t>
            </a:r>
          </a:p>
        </p:txBody>
      </p:sp>
    </p:spTree>
    <p:extLst>
      <p:ext uri="{BB962C8B-B14F-4D97-AF65-F5344CB8AC3E}">
        <p14:creationId xmlns:p14="http://schemas.microsoft.com/office/powerpoint/2010/main" val="13311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1E78E-1DE7-4AE9-83FD-362AF78D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37" y="987706"/>
            <a:ext cx="5199926" cy="1443269"/>
          </a:xfrm>
        </p:spPr>
        <p:txBody>
          <a:bodyPr>
            <a:normAutofit/>
          </a:bodyPr>
          <a:lstStyle/>
          <a:p>
            <a:r>
              <a:rPr lang="cs-CZ" dirty="0"/>
              <a:t>Co je na obrázku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2D24425-AF81-4672-B3B3-7D495F2DF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cs-CZ" sz="3200" dirty="0"/>
              <a:t>Zderaz - žulový lom</a:t>
            </a:r>
          </a:p>
          <a:p>
            <a:r>
              <a:rPr lang="cs-CZ" sz="3200" dirty="0"/>
              <a:t>Vápencový lom Černý Důl</a:t>
            </a:r>
          </a:p>
          <a:p>
            <a:r>
              <a:rPr lang="cs-CZ" sz="3200" dirty="0"/>
              <a:t>Moravský kras</a:t>
            </a:r>
          </a:p>
          <a:p>
            <a:r>
              <a:rPr lang="cs-CZ" sz="3200" dirty="0"/>
              <a:t>Velká Amerika</a:t>
            </a:r>
          </a:p>
          <a:p>
            <a:endParaRPr lang="en-US" sz="2400" dirty="0"/>
          </a:p>
        </p:txBody>
      </p:sp>
      <p:pic>
        <p:nvPicPr>
          <p:cNvPr id="10" name="Zástupný symbol pro obsah 6">
            <a:extLst>
              <a:ext uri="{FF2B5EF4-FFF2-40B4-BE49-F238E27FC236}">
                <a16:creationId xmlns:a16="http://schemas.microsoft.com/office/drawing/2014/main" id="{2C6C63B9-83AF-495C-B65A-CA0348DC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904" y="1157468"/>
            <a:ext cx="5473959" cy="476877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B8AC109-525E-4DDA-B11A-9B0C7BCA583C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sp>
        <p:nvSpPr>
          <p:cNvPr id="6" name="Obdélník 5">
            <a:hlinkClick r:id="rId3" action="ppaction://hlinksldjump"/>
            <a:extLst>
              <a:ext uri="{FF2B5EF4-FFF2-40B4-BE49-F238E27FC236}">
                <a16:creationId xmlns:a16="http://schemas.microsoft.com/office/drawing/2014/main" id="{B3FBFE17-5D05-4742-B72C-94E87DAD61B7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7B322A6-7FFF-4519-BED2-AD2B87E587FC}"/>
              </a:ext>
            </a:extLst>
          </p:cNvPr>
          <p:cNvSpPr/>
          <p:nvPr/>
        </p:nvSpPr>
        <p:spPr>
          <a:xfrm>
            <a:off x="2224268" y="3044125"/>
            <a:ext cx="7498466" cy="13002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/>
              <a:t>Velká Amerika</a:t>
            </a:r>
          </a:p>
        </p:txBody>
      </p:sp>
    </p:spTree>
    <p:extLst>
      <p:ext uri="{BB962C8B-B14F-4D97-AF65-F5344CB8AC3E}">
        <p14:creationId xmlns:p14="http://schemas.microsoft.com/office/powerpoint/2010/main" val="2115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6E007-6D6D-431D-AC9C-7018A39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Objevení Ameriky Kryštofem Kolumbem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83EC8D-AFF6-4A95-B518-0662BB6F3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1434</a:t>
            </a:r>
          </a:p>
          <a:p>
            <a:r>
              <a:rPr lang="cs-CZ" dirty="0"/>
              <a:t>1492</a:t>
            </a:r>
          </a:p>
          <a:p>
            <a:r>
              <a:rPr lang="cs-CZ" dirty="0"/>
              <a:t>1526</a:t>
            </a:r>
          </a:p>
          <a:p>
            <a:r>
              <a:rPr lang="cs-CZ" dirty="0"/>
              <a:t>1618</a:t>
            </a:r>
          </a:p>
          <a:p>
            <a:endParaRPr lang="cs-CZ" dirty="0"/>
          </a:p>
        </p:txBody>
      </p:sp>
      <p:sp>
        <p:nvSpPr>
          <p:cNvPr id="4" name="Obdélník 3">
            <a:hlinkClick r:id="rId2" action="ppaction://hlinksldjump"/>
            <a:extLst>
              <a:ext uri="{FF2B5EF4-FFF2-40B4-BE49-F238E27FC236}">
                <a16:creationId xmlns:a16="http://schemas.microsoft.com/office/drawing/2014/main" id="{3F9F01EB-AB57-4E1D-939D-8F0AD6ED3AB6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4AD622C-BA43-46F7-B63D-42B94D744C6D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16F9632-F780-496E-80EE-91927819E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7"/>
          <a:stretch/>
        </p:blipFill>
        <p:spPr>
          <a:xfrm>
            <a:off x="6096000" y="1807362"/>
            <a:ext cx="550861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96A18-8179-4AC4-8981-357FB975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Pád Římské říše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66F01F-040D-4AB0-99EE-C33AA7E1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476</a:t>
            </a:r>
          </a:p>
          <a:p>
            <a:r>
              <a:rPr lang="cs-CZ" dirty="0"/>
              <a:t>570</a:t>
            </a:r>
          </a:p>
          <a:p>
            <a:r>
              <a:rPr lang="cs-CZ" dirty="0"/>
              <a:t>631</a:t>
            </a:r>
          </a:p>
          <a:p>
            <a:r>
              <a:rPr lang="cs-CZ" dirty="0"/>
              <a:t>732</a:t>
            </a:r>
          </a:p>
        </p:txBody>
      </p:sp>
      <p:sp>
        <p:nvSpPr>
          <p:cNvPr id="4" name="Obdélník 3">
            <a:hlinkClick r:id="rId2" action="ppaction://hlinksldjump"/>
            <a:extLst>
              <a:ext uri="{FF2B5EF4-FFF2-40B4-BE49-F238E27FC236}">
                <a16:creationId xmlns:a16="http://schemas.microsoft.com/office/drawing/2014/main" id="{FBBAF047-BD99-444F-B21B-53AD4BD18595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B748F55-C890-43BA-AD28-FE17F17EF6E4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1A524A-29D8-484D-909E-37486701B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54"/>
          <a:stretch/>
        </p:blipFill>
        <p:spPr>
          <a:xfrm>
            <a:off x="6305108" y="1708823"/>
            <a:ext cx="5413745" cy="34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4A51D-1CC2-41CC-A397-4904591B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Bitva na Bílé hoře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CF60DC-D658-41AD-86D5-F59B2E181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1618</a:t>
            </a:r>
          </a:p>
          <a:p>
            <a:r>
              <a:rPr lang="cs-CZ" dirty="0"/>
              <a:t>1620</a:t>
            </a:r>
          </a:p>
          <a:p>
            <a:r>
              <a:rPr lang="cs-CZ" dirty="0"/>
              <a:t>1648</a:t>
            </a:r>
          </a:p>
          <a:p>
            <a:r>
              <a:rPr lang="cs-CZ" dirty="0"/>
              <a:t>1670</a:t>
            </a:r>
          </a:p>
        </p:txBody>
      </p:sp>
      <p:sp>
        <p:nvSpPr>
          <p:cNvPr id="4" name="Obdélník 3">
            <a:hlinkClick r:id="rId2" action="ppaction://hlinksldjump"/>
            <a:extLst>
              <a:ext uri="{FF2B5EF4-FFF2-40B4-BE49-F238E27FC236}">
                <a16:creationId xmlns:a16="http://schemas.microsoft.com/office/drawing/2014/main" id="{33A202C9-CBC9-4F31-9F5A-58FAEE522E8D}"/>
              </a:ext>
            </a:extLst>
          </p:cNvPr>
          <p:cNvSpPr/>
          <p:nvPr/>
        </p:nvSpPr>
        <p:spPr>
          <a:xfrm>
            <a:off x="3742964" y="5326252"/>
            <a:ext cx="1898248" cy="7697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Zpět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74EEB36-3AA8-4E67-B089-CCEECEA91147}"/>
              </a:ext>
            </a:extLst>
          </p:cNvPr>
          <p:cNvSpPr/>
          <p:nvPr/>
        </p:nvSpPr>
        <p:spPr>
          <a:xfrm>
            <a:off x="868101" y="5359078"/>
            <a:ext cx="1898248" cy="769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Správná odpověď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9BA9C8-F351-4111-BCC9-53BD5718E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435" y="1592772"/>
            <a:ext cx="5567916" cy="36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444</TotalTime>
  <Words>293</Words>
  <Application>Microsoft Office PowerPoint</Application>
  <PresentationFormat>Širokoúhlá obrazovka</PresentationFormat>
  <Paragraphs>141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Corbel</vt:lpstr>
      <vt:lpstr>Základ</vt:lpstr>
      <vt:lpstr>Riskuj</vt:lpstr>
      <vt:lpstr>Prezentace aplikace PowerPoint</vt:lpstr>
      <vt:lpstr>Co je na obrázku</vt:lpstr>
      <vt:lpstr>Co je na obrázku</vt:lpstr>
      <vt:lpstr>Co je na obrázku</vt:lpstr>
      <vt:lpstr>Co je na obrázku</vt:lpstr>
      <vt:lpstr>Objevení Ameriky Kryštofem Kolumbem</vt:lpstr>
      <vt:lpstr>Pád Římské říše</vt:lpstr>
      <vt:lpstr>Bitva na Bílé hoře</vt:lpstr>
      <vt:lpstr>Porážka Turků u Vídně</vt:lpstr>
      <vt:lpstr>Hlavní město Maďarska</vt:lpstr>
      <vt:lpstr>Hlavní město Portugalska</vt:lpstr>
      <vt:lpstr>Hlavní město Finska</vt:lpstr>
      <vt:lpstr>Hlavní město Litvy</vt:lpstr>
      <vt:lpstr>1. Světová válka skončila</vt:lpstr>
      <vt:lpstr>Bitva u Stalingradu proběhla v zimě roku</vt:lpstr>
      <vt:lpstr>Kolik zemí Varšavské smlouvy poslalo své vojáky do Československa v srpnu 1968?</vt:lpstr>
      <vt:lpstr>Období vlády Gustáva Husáka je  u nás známo jako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Riskuj</dc:title>
  <dc:creator>Vacek Vladimír, Ing.</dc:creator>
  <cp:lastModifiedBy>Vacek Vladimír, Ing.</cp:lastModifiedBy>
  <cp:revision>14</cp:revision>
  <dcterms:created xsi:type="dcterms:W3CDTF">2019-04-03T17:43:31Z</dcterms:created>
  <dcterms:modified xsi:type="dcterms:W3CDTF">2024-12-07T09:42:17Z</dcterms:modified>
</cp:coreProperties>
</file>